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322" r:id="rId3"/>
    <p:sldId id="257" r:id="rId4"/>
    <p:sldId id="270" r:id="rId5"/>
    <p:sldId id="269" r:id="rId6"/>
    <p:sldId id="271" r:id="rId7"/>
    <p:sldId id="272" r:id="rId8"/>
    <p:sldId id="323" r:id="rId9"/>
    <p:sldId id="324" r:id="rId10"/>
    <p:sldId id="304" r:id="rId11"/>
    <p:sldId id="258" r:id="rId12"/>
    <p:sldId id="274" r:id="rId13"/>
    <p:sldId id="275" r:id="rId14"/>
    <p:sldId id="276" r:id="rId15"/>
    <p:sldId id="277" r:id="rId16"/>
    <p:sldId id="303" r:id="rId17"/>
    <p:sldId id="305" r:id="rId18"/>
    <p:sldId id="306" r:id="rId19"/>
    <p:sldId id="307" r:id="rId20"/>
    <p:sldId id="308" r:id="rId21"/>
    <p:sldId id="309" r:id="rId22"/>
    <p:sldId id="310" r:id="rId23"/>
    <p:sldId id="278" r:id="rId24"/>
    <p:sldId id="311" r:id="rId25"/>
    <p:sldId id="312" r:id="rId26"/>
    <p:sldId id="313" r:id="rId27"/>
    <p:sldId id="314" r:id="rId28"/>
    <p:sldId id="279" r:id="rId29"/>
    <p:sldId id="259" r:id="rId30"/>
    <p:sldId id="331" r:id="rId31"/>
    <p:sldId id="260" r:id="rId32"/>
    <p:sldId id="261" r:id="rId33"/>
    <p:sldId id="262" r:id="rId34"/>
    <p:sldId id="263" r:id="rId35"/>
    <p:sldId id="264" r:id="rId36"/>
    <p:sldId id="265" r:id="rId37"/>
    <p:sldId id="280" r:id="rId38"/>
    <p:sldId id="282" r:id="rId39"/>
    <p:sldId id="283" r:id="rId40"/>
    <p:sldId id="284" r:id="rId41"/>
    <p:sldId id="285" r:id="rId42"/>
    <p:sldId id="286" r:id="rId43"/>
    <p:sldId id="287" r:id="rId44"/>
    <p:sldId id="281" r:id="rId45"/>
    <p:sldId id="320" r:id="rId46"/>
    <p:sldId id="321" r:id="rId47"/>
    <p:sldId id="289" r:id="rId48"/>
    <p:sldId id="298" r:id="rId49"/>
    <p:sldId id="369" r:id="rId50"/>
    <p:sldId id="370" r:id="rId51"/>
    <p:sldId id="288" r:id="rId52"/>
    <p:sldId id="371" r:id="rId53"/>
    <p:sldId id="372" r:id="rId54"/>
    <p:sldId id="267" r:id="rId55"/>
    <p:sldId id="326" r:id="rId56"/>
    <p:sldId id="325" r:id="rId57"/>
    <p:sldId id="268" r:id="rId58"/>
    <p:sldId id="290" r:id="rId59"/>
    <p:sldId id="300" r:id="rId60"/>
    <p:sldId id="302" r:id="rId61"/>
    <p:sldId id="301" r:id="rId62"/>
    <p:sldId id="373" r:id="rId63"/>
    <p:sldId id="374" r:id="rId64"/>
    <p:sldId id="315" r:id="rId65"/>
    <p:sldId id="379" r:id="rId66"/>
    <p:sldId id="389" r:id="rId67"/>
    <p:sldId id="390" r:id="rId68"/>
    <p:sldId id="393" r:id="rId69"/>
    <p:sldId id="386" r:id="rId70"/>
    <p:sldId id="38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3"/>
    <p:restoredTop sz="94813"/>
  </p:normalViewPr>
  <p:slideViewPr>
    <p:cSldViewPr snapToGrid="0" snapToObjects="1">
      <p:cViewPr varScale="1">
        <p:scale>
          <a:sx n="100" d="100"/>
          <a:sy n="100" d="100"/>
        </p:scale>
        <p:origin x="98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6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51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10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82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9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9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8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8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0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1C9AE-17B4-9C5A-C9C2-69A1C4612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D3DCEB-6E22-C632-C7CB-27C4F21B2A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678E17-70F2-E6AE-F431-FABD29EBB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AFD9E-F3BB-BF9D-4A38-EA188082E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535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68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86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46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10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90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75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72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52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5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13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3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7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63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84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7E464-A73E-651D-7B90-B7D6EA215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E09211-BDA6-2ECF-B142-F508F5C32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3DB16-8FC8-4663-2D7D-5CD63247C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CFC0C-63D5-5CC3-9AB2-D1BEB1C6D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99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5D3D3-6FBB-F06E-0A75-F44164175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6DB4A-85FB-557B-5E89-07F84C7032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EB2190-DC26-F116-A9A8-EC395E8577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1AD4-B377-93DD-59B0-A369B8A0F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517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127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95AA7-0809-5BD0-62CB-BDBE407A4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644A8A-8334-C26E-17A3-4104CF78C3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F22FC-4307-048C-9702-EB2ECEBD67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0C7BD-DAC8-F9BD-AE3F-C14B635D9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20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8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282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55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0AC87-E2E5-6F2E-9765-D71FE8AB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1F45D5-B7FB-EDF4-CB0B-5CE37CB62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D9F19-9CA2-DDD1-3D32-F1C2934D00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97676-FA49-F80A-2EDE-600EC4B576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3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E41AA-2262-EB75-DBA4-B2281B280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12277C-371E-808E-8FFE-99DB47B44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45447F-1166-5E22-F10B-9876D7820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23BE9-F9AF-A1ED-2583-D94577079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068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511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3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892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334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491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22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5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06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562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908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12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3453F-E616-AB77-0F21-E222EF2FA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EE93F-B19C-EA09-0C6B-0F692BB54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79A2C-246A-ED4B-25B9-505EB316A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95F7A-E4DD-8E3A-5EDA-F57A16848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857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584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91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2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4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8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10/16/25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cryl.com/media/ecoli-dividing-27afb2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rokaryotic_vs_eukaryotic_cell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rokaryote_cell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Organell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genetics-glossary/Nucle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Riboso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Endoplasmic-Reticulum-rough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Endoplasmic-Reticulum-smoot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golgi-bod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Mitochondria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encenotes.org/difference-between-plant-and-animal-cell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abolism#/media/File:Metabolism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ell-Cycl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Mitosi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tosis#/media/File:Major_events_in_mitosis.s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iosis#/media/File:Meiosis_Overview_new.sv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pigenetics#/media/File:Epigenetic_mechanisms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.au/curious/epigenetic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G7uCskUOrA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lbi.nih.gov/health/idiopathic-pulmonary-fibrosis/causes" TargetMode="External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6122A-CE1F-8841-B00F-117124B4F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2555319"/>
            <a:ext cx="11551920" cy="174736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Basics of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307109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6236"/>
            <a:ext cx="9144000" cy="1685528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High School Biology Review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(not actually that important)</a:t>
            </a:r>
          </a:p>
        </p:txBody>
      </p:sp>
    </p:spTree>
    <p:extLst>
      <p:ext uri="{BB962C8B-B14F-4D97-AF65-F5344CB8AC3E}">
        <p14:creationId xmlns:p14="http://schemas.microsoft.com/office/powerpoint/2010/main" val="270476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Smallest unit of life that can function independently</a:t>
            </a:r>
          </a:p>
          <a:p>
            <a:r>
              <a:rPr lang="en-US" dirty="0"/>
              <a:t>Can perform key functions of life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metabolism</a:t>
            </a:r>
          </a:p>
          <a:p>
            <a:pPr lvl="1"/>
            <a:r>
              <a:rPr lang="en-US" dirty="0"/>
              <a:t>reproduction</a:t>
            </a:r>
          </a:p>
          <a:p>
            <a:r>
              <a:rPr lang="en-US" dirty="0"/>
              <a:t>Can be single-celled organism (like bacteria) or building block of multicellular organism (like humans)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F7573-309F-194A-87F0-79FEF5B1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285" y="1690688"/>
            <a:ext cx="5711715" cy="3882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480285" y="5572869"/>
            <a:ext cx="571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 coli </a:t>
            </a:r>
            <a:r>
              <a:rPr lang="en-US" sz="1600" dirty="0"/>
              <a:t>cell dividing.</a:t>
            </a:r>
          </a:p>
          <a:p>
            <a:r>
              <a:rPr lang="en-US" sz="1600" dirty="0"/>
              <a:t>Image source: </a:t>
            </a:r>
            <a:r>
              <a:rPr lang="en-US" sz="1600" dirty="0">
                <a:hlinkClick r:id="rId3"/>
              </a:rPr>
              <a:t>https://picryl.com/media/ecoli-dividing-27afb2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6112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BF1174-97E6-4548-86D3-4A3C95AB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6" y="0"/>
            <a:ext cx="10211108" cy="582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1E58A-BD35-1D4E-8800-AB508B07DC43}"/>
              </a:ext>
            </a:extLst>
          </p:cNvPr>
          <p:cNvSpPr txBox="1"/>
          <p:nvPr/>
        </p:nvSpPr>
        <p:spPr>
          <a:xfrm>
            <a:off x="2786062" y="6243638"/>
            <a:ext cx="821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>
                <a:hlinkClick r:id="rId3"/>
              </a:rPr>
              <a:t>https://commons.wikimedia.org/wiki/File:Prokaryotic_vs_eukaryotic_cell.png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247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Prokaryotes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Single-celled</a:t>
            </a:r>
          </a:p>
          <a:p>
            <a:r>
              <a:rPr lang="en-US" dirty="0"/>
              <a:t>Simple structure, no nucleus</a:t>
            </a:r>
          </a:p>
          <a:p>
            <a:r>
              <a:rPr lang="en-US" dirty="0"/>
              <a:t>Typically smaller than eukaryotes</a:t>
            </a:r>
          </a:p>
          <a:p>
            <a:r>
              <a:rPr lang="en-US" dirty="0"/>
              <a:t>Examples: bacteria, archaea</a:t>
            </a:r>
          </a:p>
          <a:p>
            <a:r>
              <a:rPr lang="en-US" dirty="0"/>
              <a:t>Often have external features like flagella and pili for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685197" y="6540519"/>
            <a:ext cx="4506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https://en.wikipedia.org/wiki/File:Prokaryote_cell.svg</a:t>
            </a:r>
            <a:r>
              <a:rPr lang="en-US" sz="12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2699C-561D-6743-93E5-526CDC9A7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-246450"/>
            <a:ext cx="6115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32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13D33-4932-BB4A-B854-0F1EF7E4F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3"/>
          <a:stretch/>
        </p:blipFill>
        <p:spPr>
          <a:xfrm>
            <a:off x="6096000" y="784301"/>
            <a:ext cx="6070814" cy="4930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Eukaryotes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Complex structure with </a:t>
            </a:r>
            <a:r>
              <a:rPr lang="en-US" b="1" dirty="0"/>
              <a:t>membrane-bound organelles</a:t>
            </a:r>
            <a:r>
              <a:rPr lang="en-US" dirty="0"/>
              <a:t>, including nucleus</a:t>
            </a:r>
          </a:p>
          <a:p>
            <a:r>
              <a:rPr lang="en-US" dirty="0"/>
              <a:t>Can be single-celled</a:t>
            </a:r>
          </a:p>
          <a:p>
            <a:pPr lvl="1"/>
            <a:r>
              <a:rPr lang="en-US" dirty="0"/>
              <a:t>protists, yeast</a:t>
            </a:r>
          </a:p>
          <a:p>
            <a:r>
              <a:rPr lang="en-US" dirty="0"/>
              <a:t>Can be part of multi-cellular organisms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https://www.genome.gov/genetics-glossary/Organelle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4107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Nucleus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163591" cy="4351338"/>
          </a:xfrm>
        </p:spPr>
        <p:txBody>
          <a:bodyPr>
            <a:normAutofit/>
          </a:bodyPr>
          <a:lstStyle/>
          <a:p>
            <a:r>
              <a:rPr lang="en-US" dirty="0"/>
              <a:t>Control center of the cell</a:t>
            </a:r>
          </a:p>
          <a:p>
            <a:r>
              <a:rPr lang="en-US" dirty="0"/>
              <a:t>Contains the DNA, organized into chromosomes</a:t>
            </a:r>
          </a:p>
          <a:p>
            <a:r>
              <a:rPr lang="en-US" dirty="0"/>
              <a:t>Contains nucleolus, where ribosomal RNA (rRNA) and proteins are combined to form ribosomal subunits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https://www.genome.gov/genetics-glossary/Nucleus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AC5AF-A56B-D44F-8507-246712BB8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89" y="1494362"/>
            <a:ext cx="7377112" cy="41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3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51F0-9B09-5845-9741-0A357E8D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8" y="2414943"/>
            <a:ext cx="7891462" cy="4443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Ribosomes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163591" cy="4351338"/>
          </a:xfrm>
        </p:spPr>
        <p:txBody>
          <a:bodyPr>
            <a:normAutofit/>
          </a:bodyPr>
          <a:lstStyle/>
          <a:p>
            <a:r>
              <a:rPr lang="en-US" dirty="0"/>
              <a:t>Site of protein assembly from amino acids, based on mRNA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707054" y="1992829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https://www.genome.gov/genetics-glossary/Ribosome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9301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10A166-5C92-D245-95B3-803E9619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47" y="769821"/>
            <a:ext cx="8955832" cy="5630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Endoplasmic Reticulum (Rough)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600575" cy="4351338"/>
          </a:xfrm>
        </p:spPr>
        <p:txBody>
          <a:bodyPr>
            <a:normAutofit/>
          </a:bodyPr>
          <a:lstStyle/>
          <a:p>
            <a:r>
              <a:rPr lang="en-US" dirty="0"/>
              <a:t>Lined with ribosomes</a:t>
            </a:r>
          </a:p>
          <a:p>
            <a:r>
              <a:rPr lang="en-US" dirty="0"/>
              <a:t>Involved in protein folding, especially for proteins that are going to be secreted from the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https://www.genome.gov/genetics-glossary/Endoplasmic-Reticulum-rough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4892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4DA3F-41CD-584E-BC0E-72F1D4B2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85" y="1027906"/>
            <a:ext cx="9099716" cy="5482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Endoplasmic Reticulum (Smooth)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600575" cy="4351338"/>
          </a:xfrm>
        </p:spPr>
        <p:txBody>
          <a:bodyPr>
            <a:normAutofit/>
          </a:bodyPr>
          <a:lstStyle/>
          <a:p>
            <a:r>
              <a:rPr lang="en-US" dirty="0"/>
              <a:t>Not lined with ribosomes</a:t>
            </a:r>
          </a:p>
          <a:p>
            <a:r>
              <a:rPr lang="en-US" dirty="0"/>
              <a:t>Involved in lipid 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https://www.genome.gov/genetics-glossary/Endoplasmic-Reticulum-smooth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77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2F5CD-BD6E-7212-7F2A-C3EA4745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to our hosts!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D6D71-0AF1-3CD2-BD7B-9C8208063C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 University</a:t>
            </a:r>
          </a:p>
          <a:p>
            <a:r>
              <a:rPr lang="en-US" dirty="0"/>
              <a:t>Homebrew</a:t>
            </a:r>
          </a:p>
          <a:p>
            <a:r>
              <a:rPr lang="en-US" dirty="0"/>
              <a:t>Madhu in particular</a:t>
            </a:r>
          </a:p>
        </p:txBody>
      </p:sp>
      <p:pic>
        <p:nvPicPr>
          <p:cNvPr id="5" name="Picture 4" descr="A group of blue and pink circles with white letters&#10;&#10;Description automatically generated">
            <a:extLst>
              <a:ext uri="{FF2B5EF4-FFF2-40B4-BE49-F238E27FC236}">
                <a16:creationId xmlns:a16="http://schemas.microsoft.com/office/drawing/2014/main" id="{1D235E87-D069-E321-CBC7-873985416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4026694"/>
            <a:ext cx="5407014" cy="1802338"/>
          </a:xfrm>
          <a:prstGeom prst="rect">
            <a:avLst/>
          </a:prstGeom>
        </p:spPr>
      </p:pic>
      <p:pic>
        <p:nvPicPr>
          <p:cNvPr id="6" name="Picture 5" descr="A close-up of a sign&#10;&#10;AI-generated content may be incorrect.">
            <a:extLst>
              <a:ext uri="{FF2B5EF4-FFF2-40B4-BE49-F238E27FC236}">
                <a16:creationId xmlns:a16="http://schemas.microsoft.com/office/drawing/2014/main" id="{45EEBE95-0CC9-ADA9-DCC0-4843F9C0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4026694"/>
            <a:ext cx="6400800" cy="17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8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EB4201-2D8E-A149-A89F-2A644266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538" y="352573"/>
            <a:ext cx="8612462" cy="615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Golgi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057775" cy="4351338"/>
          </a:xfrm>
        </p:spPr>
        <p:txBody>
          <a:bodyPr>
            <a:normAutofit/>
          </a:bodyPr>
          <a:lstStyle/>
          <a:p>
            <a:r>
              <a:rPr lang="en-US" dirty="0"/>
              <a:t>Modifies and packages proteins and lipids after they’ve gone through the 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https://www.genome.gov/genetics-glossary/golgi-body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2619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727F1-9FAD-084E-BC2C-541F061B7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8" t="6034" r="4901" b="4197"/>
          <a:stretch/>
        </p:blipFill>
        <p:spPr>
          <a:xfrm>
            <a:off x="3318934" y="1508072"/>
            <a:ext cx="8873066" cy="5009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Mitochondria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486275" cy="4351338"/>
          </a:xfrm>
        </p:spPr>
        <p:txBody>
          <a:bodyPr>
            <a:normAutofit/>
          </a:bodyPr>
          <a:lstStyle/>
          <a:p>
            <a:r>
              <a:rPr lang="en-US" dirty="0"/>
              <a:t>“Powerhouse of the cell”</a:t>
            </a:r>
          </a:p>
          <a:p>
            <a:r>
              <a:rPr lang="en-US" dirty="0"/>
              <a:t>Generate ATP through cellular respiration, primarily through the Krebs Cycle (citric acid cycle)</a:t>
            </a:r>
          </a:p>
          <a:p>
            <a:r>
              <a:rPr lang="en-US" dirty="0"/>
              <a:t>Have their own DNA and can replicate independently of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5577501" y="6517165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https://www.genome.gov/genetics-glossary/Mitochondria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653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2DFA-9A7E-D94A-82C5-AE397E8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7800"/>
            <a:ext cx="9463088" cy="6308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8F18D-E4E3-2A42-A556-8F0D140427CD}"/>
              </a:ext>
            </a:extLst>
          </p:cNvPr>
          <p:cNvSpPr txBox="1"/>
          <p:nvPr/>
        </p:nvSpPr>
        <p:spPr>
          <a:xfrm>
            <a:off x="5577501" y="6517165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https://sciencenotes.org/difference-between-plant-and-animal-cells/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0458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 Metabolism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/>
          </a:bodyPr>
          <a:lstStyle/>
          <a:p>
            <a:r>
              <a:rPr lang="en-US" dirty="0"/>
              <a:t>Converting nutrients into energy for use in cellular activities</a:t>
            </a:r>
          </a:p>
          <a:p>
            <a:r>
              <a:rPr lang="en-US" dirty="0"/>
              <a:t>ATP is energy currency</a:t>
            </a:r>
          </a:p>
          <a:p>
            <a:r>
              <a:rPr lang="en-US" dirty="0"/>
              <a:t>Catabolism: breaking down molecules to release energy</a:t>
            </a:r>
          </a:p>
          <a:p>
            <a:r>
              <a:rPr lang="en-US" dirty="0"/>
              <a:t>Anabolism: using energy to build molecules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https://en.wikipedia.org/wiki/Metabolism#/media/File:Metabolism.png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FC564-E3CA-CC41-BEE1-66351BE3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71" y="0"/>
            <a:ext cx="6542529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6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50384-ABA2-5646-B42C-44C79226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97" y="0"/>
            <a:ext cx="5246401" cy="5715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1" y="1695451"/>
            <a:ext cx="5807597" cy="48244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G1 Phase</a:t>
            </a:r>
            <a:r>
              <a:rPr lang="en-US" dirty="0"/>
              <a:t>: Cell grows, synthesizes proteins and organelles.</a:t>
            </a:r>
          </a:p>
          <a:p>
            <a:r>
              <a:rPr lang="en-US" b="1" dirty="0"/>
              <a:t>S Phase</a:t>
            </a:r>
            <a:r>
              <a:rPr lang="en-US" dirty="0"/>
              <a:t>: Cell replicates its DNA, resulting in 2 identical (except for mutations) sets of chromosomes</a:t>
            </a:r>
          </a:p>
          <a:p>
            <a:r>
              <a:rPr lang="en-US" b="1" dirty="0"/>
              <a:t>G2 Phase: </a:t>
            </a:r>
            <a:r>
              <a:rPr lang="en-US" dirty="0"/>
              <a:t>Cell continues to grow</a:t>
            </a:r>
          </a:p>
          <a:p>
            <a:r>
              <a:rPr lang="en-US" b="1" dirty="0"/>
              <a:t>M Phase: </a:t>
            </a:r>
            <a:r>
              <a:rPr lang="en-US" dirty="0"/>
              <a:t>The cell divides (mitosis)</a:t>
            </a:r>
          </a:p>
          <a:p>
            <a:r>
              <a:rPr lang="en-US" dirty="0"/>
              <a:t>A cell that is not currently preparing to divide is said to be in </a:t>
            </a:r>
            <a:r>
              <a:rPr lang="en-US" b="1" dirty="0"/>
              <a:t>G0 Phase, </a:t>
            </a:r>
            <a:r>
              <a:rPr lang="en-US" dirty="0"/>
              <a:t>also called </a:t>
            </a:r>
            <a:r>
              <a:rPr lang="en-US" b="1" dirty="0"/>
              <a:t>quiescence</a:t>
            </a:r>
            <a:r>
              <a:rPr lang="en-US" dirty="0"/>
              <a:t>.</a:t>
            </a:r>
          </a:p>
          <a:p>
            <a:r>
              <a:rPr lang="en-US" dirty="0"/>
              <a:t>This cycle is specific to eukaryotes. Prokaryotes divide through a simpler process called binary fission.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https://www.genome.gov/genetics-glossary/Cell-Cycle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738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1165E2-7939-1447-A711-F68539E3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97" y="1243013"/>
            <a:ext cx="9972964" cy="5614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Mitosis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29679" y="665570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https://www.genome.gov/genetics-glossary/Mitosis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4697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Mitosis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115050" y="665570"/>
            <a:ext cx="6071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https://en.wikipedia.org/wiki/Mitosis#/media/File:Major_events_in_mitosis.svg</a:t>
            </a:r>
            <a:r>
              <a:rPr lang="en-US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C26CA-E1F1-D446-806C-08BB38A3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6850"/>
            <a:ext cx="12192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67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39594-2EEE-9C47-9E8D-10D984D2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3" y="141286"/>
            <a:ext cx="10198043" cy="6416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Meiosis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24689" y="6136113"/>
            <a:ext cx="607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https://en.wikipedia.org/wiki/Meiosis#/media/File:Meiosis_Overview_new.svg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833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468"/>
            <a:ext cx="9144000" cy="957064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Back to the important part</a:t>
            </a:r>
          </a:p>
        </p:txBody>
      </p:sp>
    </p:spTree>
    <p:extLst>
      <p:ext uri="{BB962C8B-B14F-4D97-AF65-F5344CB8AC3E}">
        <p14:creationId xmlns:p14="http://schemas.microsoft.com/office/powerpoint/2010/main" val="20182291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1D6305-563B-C067-C9CE-B38C01B685D1}"/>
              </a:ext>
            </a:extLst>
          </p:cNvPr>
          <p:cNvSpPr txBox="1"/>
          <p:nvPr/>
        </p:nvSpPr>
        <p:spPr>
          <a:xfrm>
            <a:off x="642873" y="590341"/>
            <a:ext cx="3465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Central Dogma of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303841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0636-DD91-8B4A-A76F-E829B96C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82246"/>
            <a:ext cx="4617720" cy="814564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Quick About Me</a:t>
            </a:r>
          </a:p>
        </p:txBody>
      </p:sp>
      <p:pic>
        <p:nvPicPr>
          <p:cNvPr id="4" name="Picture 3" descr="A graph of a project&#10;&#10;AI-generated content may be incorrect.">
            <a:extLst>
              <a:ext uri="{FF2B5EF4-FFF2-40B4-BE49-F238E27FC236}">
                <a16:creationId xmlns:a16="http://schemas.microsoft.com/office/drawing/2014/main" id="{B06D4DC0-68E5-2210-ADBB-C64D173F4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810"/>
            <a:ext cx="12193360" cy="567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81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C3EA-710C-8043-3A4B-CBB25A302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FACA3C-56BE-D7C3-34DD-417F20BDF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4EEA1D-B2D4-2966-7D88-CF5A66F37A7B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DC72E4-798F-441C-01B1-0D3499B11F06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C880BD-6120-3537-53A7-4CD09C211E8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57C88D-31C9-3B9D-FD32-63DCCA920CBA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1513A5-B2AF-343D-CABD-F4345ED92A97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3527A4-2677-8CC4-6205-F7C1EB573346}"/>
              </a:ext>
            </a:extLst>
          </p:cNvPr>
          <p:cNvSpPr txBox="1"/>
          <p:nvPr/>
        </p:nvSpPr>
        <p:spPr>
          <a:xfrm>
            <a:off x="6921501" y="1971655"/>
            <a:ext cx="5270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 Expression</a:t>
            </a:r>
            <a:r>
              <a:rPr lang="en-US" dirty="0"/>
              <a:t>: the process by which information encoded in the DNA is used to make a product (mRNA or protein)</a:t>
            </a:r>
          </a:p>
          <a:p>
            <a:endParaRPr lang="en-US" dirty="0"/>
          </a:p>
          <a:p>
            <a:r>
              <a:rPr lang="en-US" dirty="0"/>
              <a:t>Different gene expression patterns could be signs of interesting biological differences between cells.</a:t>
            </a:r>
          </a:p>
        </p:txBody>
      </p:sp>
    </p:spTree>
    <p:extLst>
      <p:ext uri="{BB962C8B-B14F-4D97-AF65-F5344CB8AC3E}">
        <p14:creationId xmlns:p14="http://schemas.microsoft.com/office/powerpoint/2010/main" val="2305144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5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06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5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30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4C6A19-A499-0C41-E4C0-5BB837C5BC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390" t="80185" b="2798"/>
          <a:stretch>
            <a:fillRect/>
          </a:stretch>
        </p:blipFill>
        <p:spPr>
          <a:xfrm>
            <a:off x="9937988" y="5494020"/>
            <a:ext cx="997957" cy="10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19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CA1034-B505-A15B-C6E9-1934CCD2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390" t="80185" b="2798"/>
          <a:stretch>
            <a:fillRect/>
          </a:stretch>
        </p:blipFill>
        <p:spPr>
          <a:xfrm>
            <a:off x="9937988" y="5494020"/>
            <a:ext cx="997957" cy="10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4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7479"/>
            <a:ext cx="9144000" cy="2323043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Going Deeper on Each Part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(good to know but not completely necessary)</a:t>
            </a:r>
          </a:p>
        </p:txBody>
      </p:sp>
    </p:spTree>
    <p:extLst>
      <p:ext uri="{BB962C8B-B14F-4D97-AF65-F5344CB8AC3E}">
        <p14:creationId xmlns:p14="http://schemas.microsoft.com/office/powerpoint/2010/main" val="3934973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677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796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569"/>
            <a:ext cx="9144000" cy="155686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What is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computational biology?</a:t>
            </a:r>
          </a:p>
        </p:txBody>
      </p:sp>
    </p:spTree>
    <p:extLst>
      <p:ext uri="{BB962C8B-B14F-4D97-AF65-F5344CB8AC3E}">
        <p14:creationId xmlns:p14="http://schemas.microsoft.com/office/powerpoint/2010/main" val="2111844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6507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8413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60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D7B6B8-3CFE-FB76-163E-D243B49EFDED}"/>
              </a:ext>
            </a:extLst>
          </p:cNvPr>
          <p:cNvSpPr txBox="1"/>
          <p:nvPr/>
        </p:nvSpPr>
        <p:spPr>
          <a:xfrm>
            <a:off x="6680201" y="211376"/>
            <a:ext cx="5270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 Expression</a:t>
            </a:r>
            <a:r>
              <a:rPr lang="en-US" dirty="0"/>
              <a:t>: the process by which information encoded in the DNA is used to make a product (mRNA or protein)</a:t>
            </a:r>
          </a:p>
          <a:p>
            <a:endParaRPr lang="en-US" dirty="0"/>
          </a:p>
          <a:p>
            <a:r>
              <a:rPr lang="en-US" dirty="0"/>
              <a:t>Different gene expression patterns could be signs of interesting biological differences between cells.</a:t>
            </a:r>
          </a:p>
        </p:txBody>
      </p:sp>
    </p:spTree>
    <p:extLst>
      <p:ext uri="{BB962C8B-B14F-4D97-AF65-F5344CB8AC3E}">
        <p14:creationId xmlns:p14="http://schemas.microsoft.com/office/powerpoint/2010/main" val="255464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FB286-BFDC-6047-B778-C1A53742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73" y="1128710"/>
            <a:ext cx="8425427" cy="5729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637C3-4389-0646-BD00-560F5C3DAA9F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https://en.wikipedia.org/wiki/Epigenetics#/media/File:Epigenetic_mechanisms.png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021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15600" cy="1325563"/>
          </a:xfrm>
        </p:spPr>
        <p:txBody>
          <a:bodyPr/>
          <a:lstStyle/>
          <a:p>
            <a:r>
              <a:rPr lang="en-US" dirty="0"/>
              <a:t>Role of epigenetics in cell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75ACD-12B8-8B47-A7F5-D037CC319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0" b="35714"/>
          <a:stretch/>
        </p:blipFill>
        <p:spPr>
          <a:xfrm>
            <a:off x="0" y="2559922"/>
            <a:ext cx="8115300" cy="4298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F0A51-2DBD-474F-99C4-DF37DEFE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5215588"/>
            <a:ext cx="4076700" cy="16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443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15600" cy="1325563"/>
          </a:xfrm>
        </p:spPr>
        <p:txBody>
          <a:bodyPr/>
          <a:lstStyle/>
          <a:p>
            <a:r>
              <a:rPr lang="en-US" dirty="0"/>
              <a:t>Role of epigenetics in cell differentiation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BBF12-EE38-3149-8630-EA16F5A2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80" y="1102373"/>
            <a:ext cx="8091339" cy="5284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0B877-4F50-EB40-9FCE-CCFEE717AECA}"/>
              </a:ext>
            </a:extLst>
          </p:cNvPr>
          <p:cNvSpPr txBox="1"/>
          <p:nvPr/>
        </p:nvSpPr>
        <p:spPr>
          <a:xfrm>
            <a:off x="2260782" y="6386513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https://www.science.org.au/curious/epigenetics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12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EFEC-7403-024A-A378-A12D4CB3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2FEB2-EEB3-5743-B8F5-4E11EE10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https://www.youtube.com/watch?v=gG7uCskUOrA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138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4229"/>
            <a:ext cx="9144000" cy="98954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Measuring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34963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616AE-D736-F867-8666-23A0D74E6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92894-080F-9374-C5A7-87D5E4524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41F98E-ED36-A99C-2957-65A758AFB27E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4CFA3D-F0DA-D6D1-9865-00A2C0CAE068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27070B-F9FD-0613-0549-670C096356E1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FECB21-E4CE-ED49-6A23-70E2DA8D8F49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800C17-AD11-6DE7-6371-203EEB866254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76FDC-5DCA-E77F-F632-553B1F930F1B}"/>
              </a:ext>
            </a:extLst>
          </p:cNvPr>
          <p:cNvSpPr txBox="1"/>
          <p:nvPr/>
        </p:nvSpPr>
        <p:spPr>
          <a:xfrm>
            <a:off x="6935576" y="1918514"/>
            <a:ext cx="525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 Expression</a:t>
            </a:r>
            <a:r>
              <a:rPr lang="en-US" dirty="0"/>
              <a:t>: the process by which information encoded in the DNA is used to make a product (mRNA or protein)</a:t>
            </a:r>
          </a:p>
          <a:p>
            <a:endParaRPr lang="en-US" dirty="0"/>
          </a:p>
          <a:p>
            <a:r>
              <a:rPr lang="en-US" dirty="0"/>
              <a:t>Different gene expression patterns could be signs of interesting biological differences between cells.</a:t>
            </a:r>
          </a:p>
        </p:txBody>
      </p:sp>
    </p:spTree>
    <p:extLst>
      <p:ext uri="{BB962C8B-B14F-4D97-AF65-F5344CB8AC3E}">
        <p14:creationId xmlns:p14="http://schemas.microsoft.com/office/powerpoint/2010/main" val="3116268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Synonyms / partial-synonyms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9E46-0852-4145-93CE-B97BB803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5760" cy="4351338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Bioinformatics</a:t>
            </a:r>
          </a:p>
          <a:p>
            <a:r>
              <a:rPr lang="en-US" dirty="0">
                <a:cs typeface="Arial" panose="020B0604020202020204" pitchFamily="34" charset="0"/>
              </a:rPr>
              <a:t>Quantitative biology</a:t>
            </a:r>
          </a:p>
          <a:p>
            <a:r>
              <a:rPr lang="en-US" dirty="0">
                <a:cs typeface="Arial" panose="020B0604020202020204" pitchFamily="34" charset="0"/>
              </a:rPr>
              <a:t>Systems biology</a:t>
            </a:r>
          </a:p>
          <a:p>
            <a:r>
              <a:rPr lang="en-US" dirty="0">
                <a:cs typeface="Arial" panose="020B0604020202020204" pitchFamily="34" charset="0"/>
              </a:rPr>
              <a:t>Theoretical biology</a:t>
            </a:r>
          </a:p>
          <a:p>
            <a:r>
              <a:rPr lang="en-US" dirty="0">
                <a:cs typeface="Arial" panose="020B0604020202020204" pitchFamily="34" charset="0"/>
              </a:rPr>
              <a:t>Mathematical biology</a:t>
            </a:r>
          </a:p>
          <a:p>
            <a:r>
              <a:rPr lang="en-US" dirty="0">
                <a:cs typeface="Arial" panose="020B0604020202020204" pitchFamily="34" charset="0"/>
              </a:rPr>
              <a:t>Biostatistics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ABD42-8D7D-984A-9761-639434F6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30" y="1825625"/>
            <a:ext cx="5952490" cy="46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71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ED76A-864D-643C-F031-F3FDA5E71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AF51AC-2C8D-F466-D5DE-76E6CDB8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2FE4F2F-CEAA-2C1A-E662-1CFC65002584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85372C-6325-DD23-BE19-2A03794FEC12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2CB7E6-5A4E-5C4E-FD34-30D5D81993AA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2435A2-21CE-E9AF-9EC1-4C748A86F38E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8FEB7E-84AC-FDB5-CCE9-1A65BA5C8D17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5547B-63EF-3771-4680-495223F03FD7}"/>
              </a:ext>
            </a:extLst>
          </p:cNvPr>
          <p:cNvSpPr txBox="1"/>
          <p:nvPr/>
        </p:nvSpPr>
        <p:spPr>
          <a:xfrm>
            <a:off x="0" y="627761"/>
            <a:ext cx="3807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Modern experiments allow researchers to figure out the sequence of nucleic acids (including DNA and mRNA)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0B28D7-4DE7-91B5-55E1-ACEEEF0572A2}"/>
              </a:ext>
            </a:extLst>
          </p:cNvPr>
          <p:cNvSpPr/>
          <p:nvPr/>
        </p:nvSpPr>
        <p:spPr>
          <a:xfrm>
            <a:off x="1591138" y="5659395"/>
            <a:ext cx="7302844" cy="481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ED04AC-99AF-8DF3-71CA-3D15A92AE004}"/>
              </a:ext>
            </a:extLst>
          </p:cNvPr>
          <p:cNvSpPr txBox="1"/>
          <p:nvPr/>
        </p:nvSpPr>
        <p:spPr>
          <a:xfrm>
            <a:off x="1591138" y="5528994"/>
            <a:ext cx="7302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ATGCTCGGATACGTTAGGCCATTT</a:t>
            </a:r>
            <a:r>
              <a:rPr lang="en-US" dirty="0">
                <a:highlight>
                  <a:srgbClr val="00FF00"/>
                </a:highlight>
              </a:rPr>
              <a:t>GACCGTATG</a:t>
            </a:r>
            <a:r>
              <a:rPr lang="en-US" dirty="0"/>
              <a:t>CGTAACTGCCGATGTAGGCTATACG</a:t>
            </a:r>
          </a:p>
          <a:p>
            <a:r>
              <a:rPr lang="en-US" dirty="0"/>
              <a:t>TACGAGCCTATGCAATCCGGTAAA</a:t>
            </a:r>
            <a:r>
              <a:rPr lang="en-US" dirty="0">
                <a:highlight>
                  <a:srgbClr val="00FF00"/>
                </a:highlight>
              </a:rPr>
              <a:t>CTGGCATAC</a:t>
            </a:r>
            <a:r>
              <a:rPr lang="en-US" dirty="0"/>
              <a:t>GCATTGACGGCTACATCCGATATGC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6EC8D-4632-0C3C-8462-E91F3B1187D5}"/>
              </a:ext>
            </a:extLst>
          </p:cNvPr>
          <p:cNvSpPr/>
          <p:nvPr/>
        </p:nvSpPr>
        <p:spPr>
          <a:xfrm>
            <a:off x="4450080" y="3429000"/>
            <a:ext cx="1308169" cy="630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E2A6B9-BC60-560A-4F51-1AA8084CEEBC}"/>
              </a:ext>
            </a:extLst>
          </p:cNvPr>
          <p:cNvSpPr txBox="1"/>
          <p:nvPr/>
        </p:nvSpPr>
        <p:spPr>
          <a:xfrm>
            <a:off x="4405447" y="3539631"/>
            <a:ext cx="13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CUGGCAUAC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DEE2A-48C2-A1EF-24AD-DDD2F0C3567D}"/>
              </a:ext>
            </a:extLst>
          </p:cNvPr>
          <p:cNvSpPr txBox="1"/>
          <p:nvPr/>
        </p:nvSpPr>
        <p:spPr>
          <a:xfrm>
            <a:off x="8564880" y="2599247"/>
            <a:ext cx="3753158" cy="65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not to scale. Genes and mRNA transcripts are much longer than this.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83B48-D3E0-551B-BBA1-0A1F5A965749}"/>
              </a:ext>
            </a:extLst>
          </p:cNvPr>
          <p:cNvSpPr txBox="1"/>
          <p:nvPr/>
        </p:nvSpPr>
        <p:spPr>
          <a:xfrm>
            <a:off x="1356360" y="579742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33C17E-6D04-DF3C-5098-E334CA0033F5}"/>
              </a:ext>
            </a:extLst>
          </p:cNvPr>
          <p:cNvSpPr txBox="1"/>
          <p:nvPr/>
        </p:nvSpPr>
        <p:spPr>
          <a:xfrm>
            <a:off x="1356360" y="553743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DF4D37-CC91-245D-FE13-D48644393556}"/>
              </a:ext>
            </a:extLst>
          </p:cNvPr>
          <p:cNvSpPr txBox="1"/>
          <p:nvPr/>
        </p:nvSpPr>
        <p:spPr>
          <a:xfrm>
            <a:off x="8769366" y="5788985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3’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DD1E83-45EC-E284-E92F-C9BE43C41679}"/>
              </a:ext>
            </a:extLst>
          </p:cNvPr>
          <p:cNvSpPr txBox="1"/>
          <p:nvPr/>
        </p:nvSpPr>
        <p:spPr>
          <a:xfrm>
            <a:off x="8769366" y="5528994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08FF89-8A93-5B7E-5362-68B4B950ADCC}"/>
              </a:ext>
            </a:extLst>
          </p:cNvPr>
          <p:cNvSpPr txBox="1"/>
          <p:nvPr/>
        </p:nvSpPr>
        <p:spPr>
          <a:xfrm>
            <a:off x="80517" y="5833531"/>
            <a:ext cx="1211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Coding strand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35407B-FDC7-2E3F-9D5B-6BEA078499EB}"/>
              </a:ext>
            </a:extLst>
          </p:cNvPr>
          <p:cNvSpPr txBox="1"/>
          <p:nvPr/>
        </p:nvSpPr>
        <p:spPr>
          <a:xfrm>
            <a:off x="61035" y="5559771"/>
            <a:ext cx="138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Template strand</a:t>
            </a:r>
          </a:p>
        </p:txBody>
      </p:sp>
    </p:spTree>
    <p:extLst>
      <p:ext uri="{BB962C8B-B14F-4D97-AF65-F5344CB8AC3E}">
        <p14:creationId xmlns:p14="http://schemas.microsoft.com/office/powerpoint/2010/main" val="409259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4DAFA-6E3F-4D77-B780-ABCBD51AF9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390" t="80185" b="2798"/>
          <a:stretch>
            <a:fillRect/>
          </a:stretch>
        </p:blipFill>
        <p:spPr>
          <a:xfrm>
            <a:off x="9937988" y="5494020"/>
            <a:ext cx="997957" cy="106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1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474DE-01FC-63B6-3732-5ED04DC28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D25C30-2E4A-9DD5-CF27-BB536A199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63B881-8D9B-5666-03B9-3E30A38790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390" t="80185" b="2798"/>
          <a:stretch>
            <a:fillRect/>
          </a:stretch>
        </p:blipFill>
        <p:spPr>
          <a:xfrm>
            <a:off x="9937988" y="5494020"/>
            <a:ext cx="997957" cy="10656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0ACDBF-0E44-E3F1-27FF-5B3719CB5EDC}"/>
              </a:ext>
            </a:extLst>
          </p:cNvPr>
          <p:cNvSpPr/>
          <p:nvPr/>
        </p:nvSpPr>
        <p:spPr>
          <a:xfrm>
            <a:off x="1775460" y="5795319"/>
            <a:ext cx="8162528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964AA4-2A0E-9021-838E-D280C6256A97}"/>
              </a:ext>
            </a:extLst>
          </p:cNvPr>
          <p:cNvSpPr/>
          <p:nvPr/>
        </p:nvSpPr>
        <p:spPr>
          <a:xfrm>
            <a:off x="2589478" y="3612548"/>
            <a:ext cx="22173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2705BA-59BB-6AF4-0106-9ACD096DB4AC}"/>
              </a:ext>
            </a:extLst>
          </p:cNvPr>
          <p:cNvSpPr/>
          <p:nvPr/>
        </p:nvSpPr>
        <p:spPr>
          <a:xfrm>
            <a:off x="6893748" y="3620344"/>
            <a:ext cx="22173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2A6D71-1BB9-3103-B82B-5C0EAF278583}"/>
              </a:ext>
            </a:extLst>
          </p:cNvPr>
          <p:cNvSpPr txBox="1"/>
          <p:nvPr/>
        </p:nvSpPr>
        <p:spPr>
          <a:xfrm>
            <a:off x="1791836" y="5698497"/>
            <a:ext cx="9790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GTTAGGCCATTT</a:t>
            </a:r>
            <a:r>
              <a:rPr lang="en-US" dirty="0">
                <a:highlight>
                  <a:srgbClr val="00FF00"/>
                </a:highlight>
              </a:rPr>
              <a:t>GACCGTATG</a:t>
            </a:r>
            <a:r>
              <a:rPr lang="en-US" dirty="0"/>
              <a:t>CGTAACTGCCGATGTAGGCTATA</a:t>
            </a:r>
            <a:r>
              <a:rPr lang="en-US" dirty="0">
                <a:highlight>
                  <a:srgbClr val="00FF00"/>
                </a:highlight>
              </a:rPr>
              <a:t>CGATGCCGT</a:t>
            </a:r>
            <a:r>
              <a:rPr lang="en-US" dirty="0"/>
              <a:t>AACGTAGCTATG</a:t>
            </a:r>
          </a:p>
          <a:p>
            <a:r>
              <a:rPr lang="en-US" dirty="0"/>
              <a:t>CAATCCGGTAAA</a:t>
            </a:r>
            <a:r>
              <a:rPr lang="en-US" dirty="0">
                <a:highlight>
                  <a:srgbClr val="00FF00"/>
                </a:highlight>
              </a:rPr>
              <a:t>CTGGCATAC</a:t>
            </a:r>
            <a:r>
              <a:rPr lang="en-US" dirty="0"/>
              <a:t>GCATTGACGGCTACATCCGATAT</a:t>
            </a:r>
            <a:r>
              <a:rPr lang="en-US" dirty="0">
                <a:highlight>
                  <a:srgbClr val="00FF00"/>
                </a:highlight>
              </a:rPr>
              <a:t>GCTACGGCA</a:t>
            </a:r>
            <a:r>
              <a:rPr lang="en-US" dirty="0"/>
              <a:t>TTGCATCGATAC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DBB98E-F383-2D07-C1E0-918E1ECD9BC5}"/>
              </a:ext>
            </a:extLst>
          </p:cNvPr>
          <p:cNvSpPr txBox="1"/>
          <p:nvPr/>
        </p:nvSpPr>
        <p:spPr>
          <a:xfrm>
            <a:off x="9774667" y="59597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C8FE8C-AE61-1F1B-636D-2F034F7AC9D8}"/>
              </a:ext>
            </a:extLst>
          </p:cNvPr>
          <p:cNvSpPr txBox="1"/>
          <p:nvPr/>
        </p:nvSpPr>
        <p:spPr>
          <a:xfrm>
            <a:off x="9774667" y="56997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D7D2FE-FA59-5E86-E218-04DE64D981DC}"/>
              </a:ext>
            </a:extLst>
          </p:cNvPr>
          <p:cNvSpPr txBox="1"/>
          <p:nvPr/>
        </p:nvSpPr>
        <p:spPr>
          <a:xfrm>
            <a:off x="1579387" y="595975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9AE44F-3C9D-57D3-5B07-9C863D2756C7}"/>
              </a:ext>
            </a:extLst>
          </p:cNvPr>
          <p:cNvSpPr txBox="1"/>
          <p:nvPr/>
        </p:nvSpPr>
        <p:spPr>
          <a:xfrm>
            <a:off x="1579387" y="569976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3’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39D765-DED0-4950-1EBC-E3BFD05300CA}"/>
              </a:ext>
            </a:extLst>
          </p:cNvPr>
          <p:cNvSpPr txBox="1"/>
          <p:nvPr/>
        </p:nvSpPr>
        <p:spPr>
          <a:xfrm>
            <a:off x="171984" y="6001949"/>
            <a:ext cx="1211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Coding strand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1F4346-ACAA-5D58-BE5F-1824BDD590A2}"/>
              </a:ext>
            </a:extLst>
          </p:cNvPr>
          <p:cNvSpPr txBox="1"/>
          <p:nvPr/>
        </p:nvSpPr>
        <p:spPr>
          <a:xfrm>
            <a:off x="152502" y="5728189"/>
            <a:ext cx="138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Template strand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6CB0E7-1EC0-8506-6577-DCC8E5AC266D}"/>
              </a:ext>
            </a:extLst>
          </p:cNvPr>
          <p:cNvSpPr txBox="1"/>
          <p:nvPr/>
        </p:nvSpPr>
        <p:spPr>
          <a:xfrm>
            <a:off x="3257199" y="3695016"/>
            <a:ext cx="13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CUGGCAUAC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65D5F-1990-725F-92E5-1582B45D091D}"/>
              </a:ext>
            </a:extLst>
          </p:cNvPr>
          <p:cNvSpPr txBox="1"/>
          <p:nvPr/>
        </p:nvSpPr>
        <p:spPr>
          <a:xfrm>
            <a:off x="7106375" y="3700416"/>
            <a:ext cx="13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GCUACGGCA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45DDA6-59BA-A04C-0A9F-1412618A2AFA}"/>
              </a:ext>
            </a:extLst>
          </p:cNvPr>
          <p:cNvSpPr txBox="1"/>
          <p:nvPr/>
        </p:nvSpPr>
        <p:spPr>
          <a:xfrm>
            <a:off x="8560387" y="4759176"/>
            <a:ext cx="3753158" cy="65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not to scale. Genes and mRNA transcripts are much longer than this.</a:t>
            </a:r>
          </a:p>
        </p:txBody>
      </p:sp>
    </p:spTree>
    <p:extLst>
      <p:ext uri="{BB962C8B-B14F-4D97-AF65-F5344CB8AC3E}">
        <p14:creationId xmlns:p14="http://schemas.microsoft.com/office/powerpoint/2010/main" val="14907338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058"/>
            <a:ext cx="9144000" cy="1775884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Abstracting this into a spreadsheet…</a:t>
            </a:r>
          </a:p>
        </p:txBody>
      </p:sp>
    </p:spTree>
    <p:extLst>
      <p:ext uri="{BB962C8B-B14F-4D97-AF65-F5344CB8AC3E}">
        <p14:creationId xmlns:p14="http://schemas.microsoft.com/office/powerpoint/2010/main" val="4290057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91387-ADE3-6E47-913F-1041F77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2DDE-3A08-1451-595A-6DDEF75FAC0C}"/>
              </a:ext>
            </a:extLst>
          </p:cNvPr>
          <p:cNvSpPr txBox="1"/>
          <p:nvPr/>
        </p:nvSpPr>
        <p:spPr>
          <a:xfrm>
            <a:off x="899160" y="4944761"/>
            <a:ext cx="3870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b="1" dirty="0"/>
              <a:t>Tumor_sample_1</a:t>
            </a:r>
            <a:r>
              <a:rPr lang="en-US" dirty="0"/>
              <a:t>, 8 fragments (also called ”reads”) of cDNA (converted from mRNA) were found that mapped onto </a:t>
            </a:r>
            <a:r>
              <a:rPr lang="en-US" b="1" dirty="0"/>
              <a:t>Gene 5</a:t>
            </a:r>
            <a:r>
              <a:rPr lang="en-US" dirty="0"/>
              <a:t>.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5AC2442-F85C-BCB5-6958-1610881FC818}"/>
              </a:ext>
            </a:extLst>
          </p:cNvPr>
          <p:cNvSpPr/>
          <p:nvPr/>
        </p:nvSpPr>
        <p:spPr>
          <a:xfrm rot="16200000">
            <a:off x="2514600" y="4385000"/>
            <a:ext cx="548640" cy="243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7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A591-BE6C-DD27-69CB-3CC417944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8B3503-4A96-A72B-613E-FE1A53683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AE9577-FE27-0166-0B19-27D64E78979E}"/>
              </a:ext>
            </a:extLst>
          </p:cNvPr>
          <p:cNvSpPr txBox="1"/>
          <p:nvPr/>
        </p:nvSpPr>
        <p:spPr>
          <a:xfrm>
            <a:off x="302029" y="4365010"/>
            <a:ext cx="7739683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Possible Experiment Ideas: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Tumor vs. healthy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Tumor exposed to a drug candidate vs. tumor not exposed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Mice bred to have a specific genotype vs.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Cell line with gene “knocked out” by CRISPR vs. 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9968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C3271-EB5F-88A5-9F13-A2387696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4009FE-73AA-9768-CADD-DEEC0881A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57138F-EF73-7A80-BDF4-B332FAEF28C9}"/>
              </a:ext>
            </a:extLst>
          </p:cNvPr>
          <p:cNvSpPr txBox="1"/>
          <p:nvPr/>
        </p:nvSpPr>
        <p:spPr>
          <a:xfrm>
            <a:off x="345688" y="4386146"/>
            <a:ext cx="8597546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Experiments that yield this type of dataset:</a:t>
            </a:r>
          </a:p>
          <a:p>
            <a:endParaRPr lang="en-US" b="1" dirty="0"/>
          </a:p>
          <a:p>
            <a:r>
              <a:rPr lang="en-US" sz="2000" b="1" dirty="0"/>
              <a:t>Bulk RNA-seq: </a:t>
            </a:r>
            <a:r>
              <a:rPr lang="en-US" sz="2000" dirty="0"/>
              <a:t>each column is a sample with many cells.</a:t>
            </a:r>
          </a:p>
          <a:p>
            <a:endParaRPr lang="en-US" sz="2000" b="1" dirty="0"/>
          </a:p>
          <a:p>
            <a:r>
              <a:rPr lang="en-US" sz="2000" b="1" dirty="0"/>
              <a:t>Single Cell RNA-seq: </a:t>
            </a:r>
            <a:r>
              <a:rPr lang="en-US" sz="2000" dirty="0"/>
              <a:t>newer method, each column is an individual cell.</a:t>
            </a:r>
          </a:p>
          <a:p>
            <a:endParaRPr lang="en-US" sz="2000" b="1" dirty="0"/>
          </a:p>
          <a:p>
            <a:r>
              <a:rPr lang="en-US" sz="2000" b="1" dirty="0"/>
              <a:t>Microarray: </a:t>
            </a:r>
            <a:r>
              <a:rPr lang="en-US" sz="2000" dirty="0"/>
              <a:t>older method (little bit different, but similar format for spreadsheet)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63920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91387-ADE3-6E47-913F-1041F77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A59E0-62A5-9C45-83B1-C3855FF48C6B}"/>
              </a:ext>
            </a:extLst>
          </p:cNvPr>
          <p:cNvSpPr txBox="1"/>
          <p:nvPr/>
        </p:nvSpPr>
        <p:spPr>
          <a:xfrm>
            <a:off x="167640" y="4541520"/>
            <a:ext cx="10835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+mj-lt"/>
                <a:cs typeface="Arial" panose="020B0604020202020204" pitchFamily="34" charset="0"/>
              </a:rPr>
              <a:t>Differential Expression Analysis</a:t>
            </a:r>
          </a:p>
          <a:p>
            <a:endParaRPr lang="en-US" sz="2400" b="1" dirty="0">
              <a:latin typeface="+mj-lt"/>
              <a:cs typeface="Arial" panose="020B0604020202020204" pitchFamily="34" charset="0"/>
            </a:endParaRP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Let’s say we have a table like this, but with ~20,000 genes and 100s of samples.</a:t>
            </a:r>
          </a:p>
          <a:p>
            <a:endParaRPr lang="en-US" sz="2400" dirty="0">
              <a:latin typeface="+mj-lt"/>
              <a:cs typeface="Arial" panose="020B0604020202020204" pitchFamily="34" charset="0"/>
            </a:endParaRPr>
          </a:p>
          <a:p>
            <a:r>
              <a:rPr lang="en-US" sz="2400" dirty="0">
                <a:latin typeface="+mj-lt"/>
                <a:cs typeface="Arial" panose="020B0604020202020204" pitchFamily="34" charset="0"/>
              </a:rPr>
              <a:t>How can we analyze this data to gain some biological insights?</a:t>
            </a:r>
          </a:p>
        </p:txBody>
      </p:sp>
    </p:spTree>
    <p:extLst>
      <p:ext uri="{BB962C8B-B14F-4D97-AF65-F5344CB8AC3E}">
        <p14:creationId xmlns:p14="http://schemas.microsoft.com/office/powerpoint/2010/main" val="1048792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9273"/>
            <a:ext cx="9144000" cy="155945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Project 1: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Analyzing Gene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3932894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4935-1263-BE44-A11B-89B504F2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657"/>
            <a:ext cx="665359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Idiopathic Pulmonary Fibrosis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77EE-4B0C-E74E-B2DD-9385F3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58" y="2855987"/>
            <a:ext cx="5491163" cy="3399101"/>
          </a:xfrm>
        </p:spPr>
        <p:txBody>
          <a:bodyPr/>
          <a:lstStyle/>
          <a:p>
            <a:r>
              <a:rPr lang="en-US" dirty="0"/>
              <a:t>Causes loss of alveolar function</a:t>
            </a:r>
          </a:p>
          <a:p>
            <a:r>
              <a:rPr lang="en-US" dirty="0"/>
              <a:t>Median post-diagnosis survival is 2.5-3.5 years</a:t>
            </a:r>
          </a:p>
          <a:p>
            <a:r>
              <a:rPr lang="en-US" dirty="0"/>
              <a:t>Five-year survival: 20-40%</a:t>
            </a:r>
          </a:p>
          <a:p>
            <a:r>
              <a:rPr lang="en-US" dirty="0"/>
              <a:t>No cure, but treatments can slow damage and prolong life (so early detection is helpful)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37E53-4176-5046-AEBD-D02F40FE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3" y="65318"/>
            <a:ext cx="5856800" cy="636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3F20D-9B35-F64E-8E63-05AD4A961510}"/>
              </a:ext>
            </a:extLst>
          </p:cNvPr>
          <p:cNvSpPr txBox="1"/>
          <p:nvPr/>
        </p:nvSpPr>
        <p:spPr>
          <a:xfrm>
            <a:off x="6653597" y="6432120"/>
            <a:ext cx="560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https://www.nhlbi.nih.gov/health/idiopathic-pulmonary-fibrosis/causes</a:t>
            </a:r>
            <a:r>
              <a:rPr lang="en-US" sz="1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261B6-DD58-484B-91AF-7E832FC847EE}"/>
              </a:ext>
            </a:extLst>
          </p:cNvPr>
          <p:cNvSpPr txBox="1"/>
          <p:nvPr/>
        </p:nvSpPr>
        <p:spPr>
          <a:xfrm>
            <a:off x="157163" y="1985963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known cause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29B81B-871A-3048-BBB3-CD69B15DAD7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007909" y="1228725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DB3FC7-A981-B749-A0EC-2BE216F2F214}"/>
              </a:ext>
            </a:extLst>
          </p:cNvPr>
          <p:cNvCxnSpPr>
            <a:cxnSpLocks/>
          </p:cNvCxnSpPr>
          <p:nvPr/>
        </p:nvCxnSpPr>
        <p:spPr>
          <a:xfrm flipV="1">
            <a:off x="3158442" y="1228725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8DDCC4-B51E-7644-B3FD-31C253B23C2D}"/>
              </a:ext>
            </a:extLst>
          </p:cNvPr>
          <p:cNvSpPr txBox="1"/>
          <p:nvPr/>
        </p:nvSpPr>
        <p:spPr>
          <a:xfrm>
            <a:off x="2818445" y="198596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297734-8F95-D844-8FEF-5DAE083E5266}"/>
              </a:ext>
            </a:extLst>
          </p:cNvPr>
          <p:cNvCxnSpPr>
            <a:cxnSpLocks/>
          </p:cNvCxnSpPr>
          <p:nvPr/>
        </p:nvCxnSpPr>
        <p:spPr>
          <a:xfrm flipV="1">
            <a:off x="5224308" y="1238878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3C15FD-A9A1-864D-9CF3-DFDCF6CF46C0}"/>
              </a:ext>
            </a:extLst>
          </p:cNvPr>
          <p:cNvSpPr txBox="1"/>
          <p:nvPr/>
        </p:nvSpPr>
        <p:spPr>
          <a:xfrm>
            <a:off x="4761841" y="2000879"/>
            <a:ext cx="92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scarring</a:t>
            </a:r>
          </a:p>
        </p:txBody>
      </p:sp>
    </p:spTree>
    <p:extLst>
      <p:ext uri="{BB962C8B-B14F-4D97-AF65-F5344CB8AC3E}">
        <p14:creationId xmlns:p14="http://schemas.microsoft.com/office/powerpoint/2010/main" val="1881071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Topics we WON’T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9E46-0852-4145-93CE-B97BB803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46720" cy="4351338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Math modeling of biological systems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(but if you’re interested in this, check out my Youtube videos!)</a:t>
            </a:r>
          </a:p>
          <a:p>
            <a:r>
              <a:rPr lang="en-US" dirty="0">
                <a:cs typeface="Arial" panose="020B0604020202020204" pitchFamily="34" charset="0"/>
              </a:rPr>
              <a:t>Algorithm design for sequence processing</a:t>
            </a:r>
          </a:p>
          <a:p>
            <a:r>
              <a:rPr lang="en-US" dirty="0">
                <a:cs typeface="Arial" panose="020B0604020202020204" pitchFamily="34" charset="0"/>
              </a:rPr>
              <a:t>“Low-level” bioinformatics: getting from raw experimental output to Excel file</a:t>
            </a:r>
          </a:p>
          <a:p>
            <a:r>
              <a:rPr lang="en-US" dirty="0">
                <a:cs typeface="Arial" panose="020B0604020202020204" pitchFamily="34" charset="0"/>
              </a:rPr>
              <a:t>Software development</a:t>
            </a:r>
          </a:p>
          <a:p>
            <a:r>
              <a:rPr lang="en-US" dirty="0">
                <a:cs typeface="Arial" panose="020B0604020202020204" pitchFamily="34" charset="0"/>
              </a:rPr>
              <a:t>Biomedical engineering</a:t>
            </a:r>
          </a:p>
          <a:p>
            <a:r>
              <a:rPr lang="en-US" dirty="0">
                <a:cs typeface="Arial" panose="020B0604020202020204" pitchFamily="34" charset="0"/>
              </a:rPr>
              <a:t>Public health / clinical informatics</a:t>
            </a:r>
          </a:p>
        </p:txBody>
      </p:sp>
    </p:spTree>
    <p:extLst>
      <p:ext uri="{BB962C8B-B14F-4D97-AF65-F5344CB8AC3E}">
        <p14:creationId xmlns:p14="http://schemas.microsoft.com/office/powerpoint/2010/main" val="10986842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GSE150910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4588"/>
            <a:ext cx="7016749" cy="48122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Bulk RNA-seq of human lung tissue samples</a:t>
            </a:r>
          </a:p>
          <a:p>
            <a:r>
              <a:rPr lang="en-US" dirty="0"/>
              <a:t>18,838 genes</a:t>
            </a:r>
          </a:p>
          <a:p>
            <a:r>
              <a:rPr lang="en-US" b="1" dirty="0"/>
              <a:t>103 IPF samples</a:t>
            </a:r>
          </a:p>
          <a:p>
            <a:pPr lvl="1"/>
            <a:r>
              <a:rPr lang="en-US" dirty="0"/>
              <a:t>36 from surgical biopsies</a:t>
            </a:r>
          </a:p>
          <a:p>
            <a:pPr lvl="1"/>
            <a:r>
              <a:rPr lang="en-US" dirty="0"/>
              <a:t>67 from lungs removed during transplant surgery</a:t>
            </a:r>
          </a:p>
          <a:p>
            <a:r>
              <a:rPr lang="en-US" b="1" dirty="0"/>
              <a:t>103 non-IPF controls</a:t>
            </a:r>
          </a:p>
          <a:p>
            <a:pPr lvl="1"/>
            <a:r>
              <a:rPr lang="en-US" dirty="0"/>
              <a:t>41 from histologically normal portion of lung cancer biopsies </a:t>
            </a:r>
          </a:p>
          <a:p>
            <a:pPr lvl="1"/>
            <a:r>
              <a:rPr lang="en-US" dirty="0"/>
              <a:t>62 from deceased organ donors without lung disease</a:t>
            </a:r>
          </a:p>
          <a:p>
            <a:r>
              <a:rPr lang="en-US" dirty="0"/>
              <a:t>Cohorts were frequency-matched for age, sex, and race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B6C52-7CE6-2541-8658-7300EA04F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285" y="4762500"/>
            <a:ext cx="5801715" cy="20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3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24A1-C24B-8942-BF7D-B7CF8EF8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EFC2F-4BA2-EF44-BA6A-1032473BA8B2}"/>
              </a:ext>
            </a:extLst>
          </p:cNvPr>
          <p:cNvSpPr txBox="1"/>
          <p:nvPr/>
        </p:nvSpPr>
        <p:spPr>
          <a:xfrm>
            <a:off x="3501043" y="2310568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IPF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A1270C-8666-957C-D31F-1A3312B25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1" y="2956899"/>
            <a:ext cx="11288618" cy="1716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889AE0-FA55-964F-97A5-40A978FE544B}"/>
              </a:ext>
            </a:extLst>
          </p:cNvPr>
          <p:cNvSpPr txBox="1"/>
          <p:nvPr/>
        </p:nvSpPr>
        <p:spPr>
          <a:xfrm>
            <a:off x="7926006" y="2310568"/>
            <a:ext cx="160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632680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491B4-4303-5905-9085-8E825060F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74467-CECE-A959-148B-595F9C09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85737-DD87-73ED-3293-9D6DEDF131B5}"/>
              </a:ext>
            </a:extLst>
          </p:cNvPr>
          <p:cNvSpPr txBox="1"/>
          <p:nvPr/>
        </p:nvSpPr>
        <p:spPr>
          <a:xfrm>
            <a:off x="3501043" y="2310568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IPF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A48B5F-2BF0-0951-46B5-05A962662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1" y="2956899"/>
            <a:ext cx="11288618" cy="1716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56DFF9-7C2D-E975-2EBA-D69D97BCE917}"/>
              </a:ext>
            </a:extLst>
          </p:cNvPr>
          <p:cNvSpPr txBox="1"/>
          <p:nvPr/>
        </p:nvSpPr>
        <p:spPr>
          <a:xfrm>
            <a:off x="7926006" y="2310568"/>
            <a:ext cx="160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6FE05F-C2A4-716C-F479-29FF157AB014}"/>
              </a:ext>
            </a:extLst>
          </p:cNvPr>
          <p:cNvSpPr txBox="1"/>
          <p:nvPr/>
        </p:nvSpPr>
        <p:spPr>
          <a:xfrm>
            <a:off x="195108" y="5608715"/>
            <a:ext cx="812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look for genes with differences in expression between the two conditions.</a:t>
            </a:r>
          </a:p>
        </p:txBody>
      </p:sp>
    </p:spTree>
    <p:extLst>
      <p:ext uri="{BB962C8B-B14F-4D97-AF65-F5344CB8AC3E}">
        <p14:creationId xmlns:p14="http://schemas.microsoft.com/office/powerpoint/2010/main" val="546750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434D1-9563-19CA-ACFA-9005742D6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EF6D1-F575-6408-FF59-3480A60A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format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AD87F9-B87A-B446-6352-3ACF658DF9BB}"/>
              </a:ext>
            </a:extLst>
          </p:cNvPr>
          <p:cNvSpPr txBox="1"/>
          <p:nvPr/>
        </p:nvSpPr>
        <p:spPr>
          <a:xfrm>
            <a:off x="3501043" y="2310568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IPF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6CD5D1-4073-2A58-DC70-9677BF721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91" y="2956899"/>
            <a:ext cx="11288618" cy="1716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912ACE-6418-A652-A829-83C54D55A1BE}"/>
              </a:ext>
            </a:extLst>
          </p:cNvPr>
          <p:cNvSpPr txBox="1"/>
          <p:nvPr/>
        </p:nvSpPr>
        <p:spPr>
          <a:xfrm>
            <a:off x="7926006" y="2310568"/>
            <a:ext cx="160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Control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DB4422-89B6-42FA-864E-27D3A09ECA92}"/>
              </a:ext>
            </a:extLst>
          </p:cNvPr>
          <p:cNvSpPr txBox="1"/>
          <p:nvPr/>
        </p:nvSpPr>
        <p:spPr>
          <a:xfrm>
            <a:off x="195108" y="5608715"/>
            <a:ext cx="812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Goal</a:t>
            </a:r>
            <a:r>
              <a:rPr lang="en-US" sz="3200" dirty="0"/>
              <a:t>: look for genes with differences in expression between the two conditions.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6D47748-6634-CDAD-E1A5-677B135489E4}"/>
              </a:ext>
            </a:extLst>
          </p:cNvPr>
          <p:cNvSpPr/>
          <p:nvPr/>
        </p:nvSpPr>
        <p:spPr>
          <a:xfrm>
            <a:off x="7150100" y="5892800"/>
            <a:ext cx="1003300" cy="584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27179B-6B94-C458-1689-770EDE061AB4}"/>
              </a:ext>
            </a:extLst>
          </p:cNvPr>
          <p:cNvSpPr txBox="1"/>
          <p:nvPr/>
        </p:nvSpPr>
        <p:spPr>
          <a:xfrm>
            <a:off x="8726706" y="5154981"/>
            <a:ext cx="330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“Differential Expression Analysis”</a:t>
            </a:r>
          </a:p>
        </p:txBody>
      </p:sp>
    </p:spTree>
    <p:extLst>
      <p:ext uri="{BB962C8B-B14F-4D97-AF65-F5344CB8AC3E}">
        <p14:creationId xmlns:p14="http://schemas.microsoft.com/office/powerpoint/2010/main" val="42823618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2334"/>
            <a:ext cx="9144000" cy="103333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Quick Statistics Lesson</a:t>
            </a:r>
          </a:p>
        </p:txBody>
      </p:sp>
    </p:spTree>
    <p:extLst>
      <p:ext uri="{BB962C8B-B14F-4D97-AF65-F5344CB8AC3E}">
        <p14:creationId xmlns:p14="http://schemas.microsoft.com/office/powerpoint/2010/main" val="4234164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C6AA4-3476-38E6-C36F-13F54C63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ED3-1EC8-4FAA-31F1-82ED78A71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1925"/>
            <a:ext cx="10515600" cy="1325563"/>
          </a:xfrm>
        </p:spPr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39F04-F263-A7BA-9388-743024032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4994"/>
            <a:ext cx="10515600" cy="2128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Basically, a way of putting a number on coincidences</a:t>
            </a:r>
          </a:p>
        </p:txBody>
      </p:sp>
    </p:spTree>
    <p:extLst>
      <p:ext uri="{BB962C8B-B14F-4D97-AF65-F5344CB8AC3E}">
        <p14:creationId xmlns:p14="http://schemas.microsoft.com/office/powerpoint/2010/main" val="30978522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546B-C1EB-F057-B07D-F32D2BD1E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7A68-35FD-E661-209D-1E928852A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846805" cy="1364820"/>
          </a:xfrm>
        </p:spPr>
        <p:txBody>
          <a:bodyPr>
            <a:normAutofit/>
          </a:bodyPr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870E-E077-C440-CD25-C56BCAA8D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782"/>
            <a:ext cx="10515600" cy="4351338"/>
          </a:xfrm>
        </p:spPr>
        <p:txBody>
          <a:bodyPr/>
          <a:lstStyle/>
          <a:p>
            <a:r>
              <a:rPr lang="en-US" b="1" dirty="0"/>
              <a:t>Let’s say you have a coin, and you want to know if it’s fair (same probability of </a:t>
            </a:r>
            <a:r>
              <a:rPr lang="en-US" b="1" i="1" dirty="0"/>
              <a:t>heads</a:t>
            </a:r>
            <a:r>
              <a:rPr lang="en-US" b="1" dirty="0"/>
              <a:t> and </a:t>
            </a:r>
            <a:r>
              <a:rPr lang="en-US" b="1" i="1" dirty="0"/>
              <a:t>tails</a:t>
            </a:r>
            <a:r>
              <a:rPr lang="en-US" b="1" dirty="0"/>
              <a:t>) or biased.</a:t>
            </a:r>
            <a:endParaRPr lang="en-US" dirty="0"/>
          </a:p>
          <a:p>
            <a:r>
              <a:rPr lang="en-US" dirty="0"/>
              <a:t>How many flips would it take to know with </a:t>
            </a:r>
            <a:r>
              <a:rPr lang="en-US" u="sng" dirty="0"/>
              <a:t>absolute certainty</a:t>
            </a:r>
            <a:r>
              <a:rPr lang="en-US" i="1" dirty="0"/>
              <a:t> </a:t>
            </a:r>
            <a:r>
              <a:rPr lang="en-US" dirty="0"/>
              <a:t>that the coin is biased?</a:t>
            </a:r>
          </a:p>
          <a:p>
            <a:r>
              <a:rPr lang="en-US" dirty="0"/>
              <a:t>What if you flip it 3 times, and get </a:t>
            </a:r>
            <a:r>
              <a:rPr lang="en-US" i="1" dirty="0"/>
              <a:t>heads</a:t>
            </a:r>
            <a:r>
              <a:rPr lang="en-US" dirty="0"/>
              <a:t> every time?</a:t>
            </a:r>
          </a:p>
          <a:p>
            <a:r>
              <a:rPr lang="en-US" dirty="0"/>
              <a:t>What if you flip it 10 times, and get </a:t>
            </a:r>
            <a:r>
              <a:rPr lang="en-US" i="1" dirty="0"/>
              <a:t>heads </a:t>
            </a:r>
            <a:r>
              <a:rPr lang="en-US" dirty="0"/>
              <a:t>every time?</a:t>
            </a:r>
          </a:p>
          <a:p>
            <a:r>
              <a:rPr lang="en-US" dirty="0"/>
              <a:t>What if you flip it 1,000,000 times, and get </a:t>
            </a:r>
            <a:r>
              <a:rPr lang="en-US" i="1" dirty="0"/>
              <a:t>heads </a:t>
            </a:r>
            <a:r>
              <a:rPr lang="en-US" dirty="0"/>
              <a:t>every time?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787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2F935-F28A-3062-53A2-3277974E8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0F7E1-BD41-3966-B3AD-F7B1F3EF4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6"/>
            <a:ext cx="5846805" cy="1364820"/>
          </a:xfrm>
        </p:spPr>
        <p:txBody>
          <a:bodyPr>
            <a:normAutofit/>
          </a:bodyPr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BD53C-541C-A9E0-53BE-91F46D8E4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0782"/>
            <a:ext cx="10515600" cy="4351338"/>
          </a:xfrm>
        </p:spPr>
        <p:txBody>
          <a:bodyPr/>
          <a:lstStyle/>
          <a:p>
            <a:r>
              <a:rPr lang="en-US" b="1" dirty="0"/>
              <a:t>Philosophical musing: </a:t>
            </a:r>
            <a:r>
              <a:rPr lang="en-US" dirty="0"/>
              <a:t>it’s impossible to ever say with </a:t>
            </a:r>
            <a:r>
              <a:rPr lang="en-US" u="sng" dirty="0"/>
              <a:t>absolute certainty</a:t>
            </a:r>
            <a:r>
              <a:rPr lang="en-US" dirty="0"/>
              <a:t> that a coin is biased. Even if you flip a coin 1,000,000 times and get </a:t>
            </a:r>
            <a:r>
              <a:rPr lang="en-US" i="1" dirty="0"/>
              <a:t>heads</a:t>
            </a:r>
            <a:r>
              <a:rPr lang="en-US" dirty="0"/>
              <a:t> every time, it could just be a coincidence.</a:t>
            </a:r>
          </a:p>
          <a:p>
            <a:r>
              <a:rPr lang="en-US" dirty="0"/>
              <a:t>But with statistics, we can at least put a number on how big of a coincidence that would be, assuming that the coin is fair.</a:t>
            </a:r>
          </a:p>
          <a:p>
            <a:r>
              <a:rPr lang="en-US" dirty="0"/>
              <a:t>Flipping 3 times and getting 3 </a:t>
            </a:r>
            <a:r>
              <a:rPr lang="en-US" i="1" dirty="0"/>
              <a:t>heads </a:t>
            </a:r>
            <a:r>
              <a:rPr lang="en-US" dirty="0"/>
              <a:t>= </a:t>
            </a:r>
            <a:r>
              <a:rPr lang="en-US" b="1" dirty="0"/>
              <a:t>SMALL COINCIDENCE</a:t>
            </a:r>
          </a:p>
          <a:p>
            <a:r>
              <a:rPr lang="en-US" dirty="0"/>
              <a:t>Flipping 1,000 times and getting 1,000 </a:t>
            </a:r>
            <a:r>
              <a:rPr lang="en-US" i="1" dirty="0"/>
              <a:t>heads </a:t>
            </a:r>
            <a:r>
              <a:rPr lang="en-US" dirty="0"/>
              <a:t>= </a:t>
            </a:r>
            <a:r>
              <a:rPr lang="en-US" b="1" dirty="0"/>
              <a:t>HUGE COINCIDENCE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7453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ECDF2-4CB7-9D95-A107-29B2B6696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315FB-BF3C-B0DC-1854-9EEBFAD2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4F725-222F-C555-1BA0-5F5F72B8E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First, </a:t>
            </a:r>
            <a:r>
              <a:rPr lang="en-US" i="1" dirty="0"/>
              <a:t>assume </a:t>
            </a:r>
            <a:r>
              <a:rPr lang="en-US" dirty="0"/>
              <a:t>that the coin is fair (called the </a:t>
            </a:r>
            <a:r>
              <a:rPr lang="en-US" b="1" dirty="0"/>
              <a:t>null hypothesis)</a:t>
            </a:r>
            <a:endParaRPr lang="en-US" dirty="0"/>
          </a:p>
          <a:p>
            <a:r>
              <a:rPr lang="en-US" dirty="0"/>
              <a:t>Experiment: flip a coin 5 times.</a:t>
            </a:r>
          </a:p>
          <a:p>
            <a:r>
              <a:rPr lang="en-US" dirty="0"/>
              <a:t>Result: 5 heads, 0 tails</a:t>
            </a:r>
          </a:p>
          <a:p>
            <a:r>
              <a:rPr lang="en-US" i="1" dirty="0"/>
              <a:t>What are the chances of a result this extreme happening by coincidence, assuming the coin is fair?</a:t>
            </a:r>
          </a:p>
          <a:p>
            <a:pPr lvl="1"/>
            <a:r>
              <a:rPr lang="en-US" dirty="0"/>
              <a:t>(0.5 ^ 5) * 2 = 0.0625 = 6.25% chance</a:t>
            </a:r>
          </a:p>
          <a:p>
            <a:pPr lvl="1"/>
            <a:r>
              <a:rPr lang="en-US" dirty="0"/>
              <a:t>(multiplying by 2, because it could have also been 5 tails by coincidence, which would have been equally as extreme)</a:t>
            </a:r>
          </a:p>
          <a:p>
            <a:r>
              <a:rPr lang="en-US" dirty="0"/>
              <a:t>0.0625 is called a </a:t>
            </a:r>
            <a:r>
              <a:rPr lang="en-US" b="1" dirty="0"/>
              <a:t>p-value</a:t>
            </a:r>
          </a:p>
          <a:p>
            <a:r>
              <a:rPr lang="en-US" b="1" dirty="0"/>
              <a:t>Is the coin biased? We can’t be sure. But we </a:t>
            </a:r>
            <a:r>
              <a:rPr lang="en-US" b="1" i="1" dirty="0"/>
              <a:t>can </a:t>
            </a:r>
            <a:r>
              <a:rPr lang="en-US" b="1" dirty="0"/>
              <a:t>put a number on how much of a coincidence would be required to see the results we got if the coin were fair. </a:t>
            </a:r>
            <a:r>
              <a:rPr lang="en-US" dirty="0"/>
              <a:t>(smaller p-value = more of a coincidence)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1484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B6003-9DF8-BF3F-48B7-46C7BB37F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F529-D07E-D538-6626-17077EE3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Jargon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B3E2B-9D31-5554-34BE-7C7E0F857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9842500" cy="4359275"/>
          </a:xfrm>
        </p:spPr>
        <p:txBody>
          <a:bodyPr>
            <a:normAutofit/>
          </a:bodyPr>
          <a:lstStyle/>
          <a:p>
            <a:r>
              <a:rPr lang="en-US" b="1" dirty="0"/>
              <a:t>null hypothesis: </a:t>
            </a:r>
            <a:r>
              <a:rPr lang="en-US" dirty="0"/>
              <a:t>the assumption that nothing unusual is going on (in our example, that the coin is fair)</a:t>
            </a:r>
          </a:p>
          <a:p>
            <a:r>
              <a:rPr lang="en-US" b="1" dirty="0"/>
              <a:t>alternative hypothesis: </a:t>
            </a:r>
            <a:r>
              <a:rPr lang="en-US" dirty="0"/>
              <a:t>another hypothesis besides the null (in our example, that the coin is biased)</a:t>
            </a:r>
            <a:endParaRPr lang="en-US" b="1" dirty="0"/>
          </a:p>
          <a:p>
            <a:r>
              <a:rPr lang="en-US" b="1" dirty="0"/>
              <a:t>p-value: </a:t>
            </a:r>
            <a:r>
              <a:rPr lang="en-US" dirty="0"/>
              <a:t>the probability of seeing a result at least as extreme as the one we’re seeing due to coincidence if the null hypothesis is correct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47039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2766219"/>
            <a:ext cx="10086975" cy="1325563"/>
          </a:xfrm>
        </p:spPr>
        <p:txBody>
          <a:bodyPr>
            <a:noAutofit/>
          </a:bodyPr>
          <a:lstStyle/>
          <a:p>
            <a:r>
              <a:rPr lang="en-US" sz="5400" dirty="0">
                <a:cs typeface="Arial" panose="020B0604020202020204" pitchFamily="34" charset="0"/>
              </a:rPr>
              <a:t>Our focus: data analysis for biology</a:t>
            </a:r>
          </a:p>
        </p:txBody>
      </p:sp>
    </p:spTree>
    <p:extLst>
      <p:ext uri="{BB962C8B-B14F-4D97-AF65-F5344CB8AC3E}">
        <p14:creationId xmlns:p14="http://schemas.microsoft.com/office/powerpoint/2010/main" val="19106497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E0EFA-28C6-F29F-0E1C-242448285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5F172-754F-8E18-53AB-3E1BE3D3A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33" y="2962293"/>
            <a:ext cx="10947934" cy="1664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5E8637-1AC8-7739-5BA1-464574C1CC7A}"/>
              </a:ext>
            </a:extLst>
          </p:cNvPr>
          <p:cNvSpPr txBox="1"/>
          <p:nvPr/>
        </p:nvSpPr>
        <p:spPr>
          <a:xfrm>
            <a:off x="3501043" y="2310568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IPF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2CA6A-3A2C-A1AD-0796-0030C8FFB640}"/>
              </a:ext>
            </a:extLst>
          </p:cNvPr>
          <p:cNvSpPr txBox="1"/>
          <p:nvPr/>
        </p:nvSpPr>
        <p:spPr>
          <a:xfrm>
            <a:off x="7926006" y="2310568"/>
            <a:ext cx="1601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589FF8-B318-2043-4085-A8B93C9B5BBF}"/>
              </a:ext>
            </a:extLst>
          </p:cNvPr>
          <p:cNvSpPr/>
          <p:nvPr/>
        </p:nvSpPr>
        <p:spPr>
          <a:xfrm>
            <a:off x="481265" y="4042498"/>
            <a:ext cx="11275306" cy="344455"/>
          </a:xfrm>
          <a:prstGeom prst="rect">
            <a:avLst/>
          </a:prstGeom>
          <a:noFill/>
          <a:ln w="793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2B02CD-DE8D-CFCB-FB65-10DD1C23A2B1}"/>
              </a:ext>
            </a:extLst>
          </p:cNvPr>
          <p:cNvSpPr txBox="1"/>
          <p:nvPr/>
        </p:nvSpPr>
        <p:spPr>
          <a:xfrm>
            <a:off x="622033" y="5281194"/>
            <a:ext cx="10096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looks like Gene 4 has lower expression in the IPF samples compared to the controls. </a:t>
            </a:r>
            <a:r>
              <a:rPr lang="en-US" sz="2400" b="1" dirty="0"/>
              <a:t>Goal is to use a statistical test to try to figure out if this is a coincidence, or if there is a real underlying difference between the conditions.</a:t>
            </a:r>
          </a:p>
        </p:txBody>
      </p:sp>
    </p:spTree>
    <p:extLst>
      <p:ext uri="{BB962C8B-B14F-4D97-AF65-F5344CB8AC3E}">
        <p14:creationId xmlns:p14="http://schemas.microsoft.com/office/powerpoint/2010/main" val="117987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6BE7-6959-1446-6C41-8D8EC4FB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for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73641-7108-30AC-73BF-C1C45BF02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Distillation</a:t>
            </a:r>
          </a:p>
          <a:p>
            <a:pPr lvl="1"/>
            <a:r>
              <a:rPr lang="en-US" dirty="0"/>
              <a:t>Biology is a huge, intimidating body of knowledge.</a:t>
            </a:r>
          </a:p>
          <a:p>
            <a:pPr lvl="1"/>
            <a:r>
              <a:rPr lang="en-US" dirty="0"/>
              <a:t>But we only need a couple foundational concepts to get started.</a:t>
            </a:r>
          </a:p>
          <a:p>
            <a:pPr lvl="1"/>
            <a:r>
              <a:rPr lang="en-US" dirty="0"/>
              <a:t>Then, if you decide to go further, you can do a deep dive on whatever topic you’re interested in.</a:t>
            </a:r>
          </a:p>
          <a:p>
            <a:r>
              <a:rPr lang="en-US" b="1" dirty="0"/>
              <a:t>Abstraction</a:t>
            </a:r>
          </a:p>
          <a:p>
            <a:pPr lvl="1"/>
            <a:r>
              <a:rPr lang="en-US" dirty="0"/>
              <a:t>By the time we start writing code, we’ll have turned things into a standard data analysis problem.</a:t>
            </a:r>
          </a:p>
          <a:p>
            <a:pPr lvl="1"/>
            <a:r>
              <a:rPr lang="en-US" dirty="0"/>
              <a:t>We’ll be able to open up the biology in Microsoft Excel and take a look at it.</a:t>
            </a:r>
          </a:p>
          <a:p>
            <a:r>
              <a:rPr lang="en-US" b="1" dirty="0"/>
              <a:t>2 Data Analysis Projects </a:t>
            </a:r>
          </a:p>
          <a:p>
            <a:pPr lvl="1"/>
            <a:r>
              <a:rPr lang="en-US" dirty="0"/>
              <a:t>Today: Gene Expression / Transcriptomics</a:t>
            </a:r>
          </a:p>
          <a:p>
            <a:pPr lvl="1"/>
            <a:r>
              <a:rPr lang="en-US" dirty="0"/>
              <a:t>Tomorrow: Genomics / GWAS</a:t>
            </a:r>
          </a:p>
        </p:txBody>
      </p:sp>
    </p:spTree>
    <p:extLst>
      <p:ext uri="{BB962C8B-B14F-4D97-AF65-F5344CB8AC3E}">
        <p14:creationId xmlns:p14="http://schemas.microsoft.com/office/powerpoint/2010/main" val="388362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68D69-7A2C-2F06-513D-A96293F26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607D-13C8-3B04-3EBB-09F44B98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901" y="2766218"/>
            <a:ext cx="5984197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cs typeface="Arial" panose="020B0604020202020204" pitchFamily="34" charset="0"/>
              </a:rPr>
              <a:t>Important Part First</a:t>
            </a:r>
          </a:p>
        </p:txBody>
      </p:sp>
    </p:spTree>
    <p:extLst>
      <p:ext uri="{BB962C8B-B14F-4D97-AF65-F5344CB8AC3E}">
        <p14:creationId xmlns:p14="http://schemas.microsoft.com/office/powerpoint/2010/main" val="3344904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12144</TotalTime>
  <Words>2193</Words>
  <Application>Microsoft Macintosh PowerPoint</Application>
  <PresentationFormat>Widescreen</PresentationFormat>
  <Paragraphs>318</Paragraphs>
  <Slides>70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Arial</vt:lpstr>
      <vt:lpstr>Calibri</vt:lpstr>
      <vt:lpstr>Office Theme</vt:lpstr>
      <vt:lpstr>Basics of  Computational Biology</vt:lpstr>
      <vt:lpstr>Thank you to our hosts!</vt:lpstr>
      <vt:lpstr>Quick About Me</vt:lpstr>
      <vt:lpstr>What is  computational biology?</vt:lpstr>
      <vt:lpstr>Synonyms / partial-synonyms</vt:lpstr>
      <vt:lpstr>Topics we WON’T cover today</vt:lpstr>
      <vt:lpstr>Our focus: data analysis for biology</vt:lpstr>
      <vt:lpstr>Approach for this class</vt:lpstr>
      <vt:lpstr>Important Part First</vt:lpstr>
      <vt:lpstr>PowerPoint Presentation</vt:lpstr>
      <vt:lpstr>High School Biology Review (not actually that important)</vt:lpstr>
      <vt:lpstr>Cells</vt:lpstr>
      <vt:lpstr>PowerPoint Presentation</vt:lpstr>
      <vt:lpstr>Prokaryotes</vt:lpstr>
      <vt:lpstr>Eukaryotes</vt:lpstr>
      <vt:lpstr>Nucleus</vt:lpstr>
      <vt:lpstr>Ribosomes</vt:lpstr>
      <vt:lpstr>Endoplasmic Reticulum (Rough) </vt:lpstr>
      <vt:lpstr>Endoplasmic Reticulum (Smooth) </vt:lpstr>
      <vt:lpstr>Golgi Body</vt:lpstr>
      <vt:lpstr>Mitochondria</vt:lpstr>
      <vt:lpstr>PowerPoint Presentation</vt:lpstr>
      <vt:lpstr>Cell Metabolism</vt:lpstr>
      <vt:lpstr>Cell Cycle</vt:lpstr>
      <vt:lpstr>Mitosis</vt:lpstr>
      <vt:lpstr>Mitosis</vt:lpstr>
      <vt:lpstr>Meiosis</vt:lpstr>
      <vt:lpstr>Back to the important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Going Deeper on Each Part (good to know but not completely necessary)</vt:lpstr>
      <vt:lpstr>DNA</vt:lpstr>
      <vt:lpstr>Transcription</vt:lpstr>
      <vt:lpstr>mRNA</vt:lpstr>
      <vt:lpstr>Translation</vt:lpstr>
      <vt:lpstr>Protein</vt:lpstr>
      <vt:lpstr>PowerPoint Presentation</vt:lpstr>
      <vt:lpstr>Epigenetics</vt:lpstr>
      <vt:lpstr>Role of epigenetics in cell differentiation</vt:lpstr>
      <vt:lpstr>Role of epigenetics in cell differentiation</vt:lpstr>
      <vt:lpstr>Animated video</vt:lpstr>
      <vt:lpstr>Measuring gene expression</vt:lpstr>
      <vt:lpstr>PowerPoint Presentation</vt:lpstr>
      <vt:lpstr>PowerPoint Presentation</vt:lpstr>
      <vt:lpstr>PowerPoint Presentation</vt:lpstr>
      <vt:lpstr>PowerPoint Presentation</vt:lpstr>
      <vt:lpstr>Abstracting this into a spreadsheet…</vt:lpstr>
      <vt:lpstr>PowerPoint Presentation</vt:lpstr>
      <vt:lpstr>PowerPoint Presentation</vt:lpstr>
      <vt:lpstr>PowerPoint Presentation</vt:lpstr>
      <vt:lpstr>PowerPoint Presentation</vt:lpstr>
      <vt:lpstr>Project 1:  Analyzing Gene Expression Data</vt:lpstr>
      <vt:lpstr>Idiopathic Pulmonary Fibrosis</vt:lpstr>
      <vt:lpstr>GSE150910 Dataset</vt:lpstr>
      <vt:lpstr>Dataset format</vt:lpstr>
      <vt:lpstr>Dataset format</vt:lpstr>
      <vt:lpstr>Dataset format</vt:lpstr>
      <vt:lpstr>Quick Statistics Lesson</vt:lpstr>
      <vt:lpstr>What is statistics?</vt:lpstr>
      <vt:lpstr>Thought Experiment</vt:lpstr>
      <vt:lpstr>Thought Experiment</vt:lpstr>
      <vt:lpstr>Experiment</vt:lpstr>
      <vt:lpstr>Some Jargon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129</cp:revision>
  <dcterms:created xsi:type="dcterms:W3CDTF">2024-06-21T02:07:16Z</dcterms:created>
  <dcterms:modified xsi:type="dcterms:W3CDTF">2025-10-16T15:04:08Z</dcterms:modified>
</cp:coreProperties>
</file>